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313" r:id="rId3"/>
    <p:sldId id="334" r:id="rId4"/>
    <p:sldId id="335" r:id="rId5"/>
    <p:sldId id="329" r:id="rId6"/>
    <p:sldId id="328" r:id="rId7"/>
    <p:sldId id="330" r:id="rId8"/>
    <p:sldId id="331" r:id="rId9"/>
    <p:sldId id="333" r:id="rId10"/>
    <p:sldId id="332" r:id="rId11"/>
    <p:sldId id="326" r:id="rId12"/>
    <p:sldId id="260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55" autoAdjust="0"/>
    <p:restoredTop sz="95394" autoAdjust="0"/>
  </p:normalViewPr>
  <p:slideViewPr>
    <p:cSldViewPr>
      <p:cViewPr varScale="1">
        <p:scale>
          <a:sx n="80" d="100"/>
          <a:sy n="80" d="100"/>
        </p:scale>
        <p:origin x="77" y="2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85E14-6890-4202-880A-2E8603658691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767C1-3815-4E35-A3FB-92DB1817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62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18E54-733E-4574-A023-C88181792EDA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BED0F-D5E2-47D1-85E4-6453F74A96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43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FF5-4F52-47B8-BDC2-50DC75CC1F6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503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FF5-4F52-47B8-BDC2-50DC75CC1F6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14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FF5-4F52-47B8-BDC2-50DC75CC1F6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856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C04E7-7BD7-4221-B4C1-E45203E9723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230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FF5-4F52-47B8-BDC2-50DC75CC1F6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23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FF5-4F52-47B8-BDC2-50DC75CC1F6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5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FF5-4F52-47B8-BDC2-50DC75CC1F6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851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FF5-4F52-47B8-BDC2-50DC75CC1F6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2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FF5-4F52-47B8-BDC2-50DC75CC1F6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08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FF5-4F52-47B8-BDC2-50DC75CC1F6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14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FF5-4F52-47B8-BDC2-50DC75CC1F6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2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FF5-4F52-47B8-BDC2-50DC75CC1F6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64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072D-5214-4258-A1EC-CBA49B7232E8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43AC-ACF7-40E1-9514-A6498853B3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072D-5214-4258-A1EC-CBA49B7232E8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43AC-ACF7-40E1-9514-A6498853B3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072D-5214-4258-A1EC-CBA49B7232E8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43AC-ACF7-40E1-9514-A6498853B3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072D-5214-4258-A1EC-CBA49B7232E8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43AC-ACF7-40E1-9514-A6498853B3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072D-5214-4258-A1EC-CBA49B7232E8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43AC-ACF7-40E1-9514-A6498853B3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072D-5214-4258-A1EC-CBA49B7232E8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43AC-ACF7-40E1-9514-A6498853B3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072D-5214-4258-A1EC-CBA49B7232E8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43AC-ACF7-40E1-9514-A6498853B3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072D-5214-4258-A1EC-CBA49B7232E8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43AC-ACF7-40E1-9514-A6498853B3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072D-5214-4258-A1EC-CBA49B7232E8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43AC-ACF7-40E1-9514-A6498853B3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072D-5214-4258-A1EC-CBA49B7232E8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43AC-ACF7-40E1-9514-A6498853B3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072D-5214-4258-A1EC-CBA49B7232E8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43AC-ACF7-40E1-9514-A6498853B3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4072D-5214-4258-A1EC-CBA49B7232E8}" type="datetimeFigureOut">
              <a:rPr lang="en-GB" smtClean="0"/>
              <a:pPr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043AC-ACF7-40E1-9514-A6498853B3F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16833"/>
            <a:ext cx="7772400" cy="4536504"/>
          </a:xfrm>
        </p:spPr>
        <p:txBody>
          <a:bodyPr>
            <a:noAutofit/>
          </a:bodyPr>
          <a:lstStyle/>
          <a:p>
            <a:r>
              <a:rPr lang="en-GB" sz="3200" b="1" dirty="0"/>
              <a:t> 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BARRIERS TO JUSTICE</a:t>
            </a:r>
            <a:b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IN PERSONAL INJURY CLAIMS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b="1" dirty="0" smtClean="0">
                <a:solidFill>
                  <a:schemeClr val="bg1">
                    <a:lumMod val="50000"/>
                  </a:schemeClr>
                </a:solidFill>
              </a:rPr>
              <a:t>Adam Ross</a:t>
            </a:r>
            <a:br>
              <a:rPr lang="en-GB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sz="3200" dirty="0">
                <a:solidFill>
                  <a:schemeClr val="bg1">
                    <a:lumMod val="50000"/>
                  </a:schemeClr>
                </a:solidFill>
              </a:rPr>
            </a:b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51" y="7727"/>
            <a:ext cx="12000298" cy="21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4488" y="332656"/>
            <a:ext cx="2467023" cy="47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11424" y="1196752"/>
            <a:ext cx="104411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/>
              <a:t>The Effect (1)</a:t>
            </a:r>
            <a:endParaRPr lang="en-GB" sz="3200" b="1" dirty="0" smtClean="0"/>
          </a:p>
          <a:p>
            <a:pPr algn="ctr"/>
            <a:endParaRPr lang="en-GB" sz="32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£400 awards were made 25 years ago for a </a:t>
            </a:r>
            <a:r>
              <a:rPr lang="en-GB" sz="2000" dirty="0" smtClean="0"/>
              <a:t>1-2 week whiplash claims; now for 4-6 month claims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Soft tissue injuries now out of sync with other types of injury, e.g. cuts, bruises and burns with recovery within three months are up to £2,150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Comparisons: €600 for flight </a:t>
            </a:r>
            <a:r>
              <a:rPr lang="en-GB" sz="2000" dirty="0"/>
              <a:t>delays over 4 </a:t>
            </a:r>
            <a:r>
              <a:rPr lang="en-GB" sz="2000" dirty="0" smtClean="0"/>
              <a:t>hours; £800-£8,400 </a:t>
            </a:r>
            <a:r>
              <a:rPr lang="en-GB" sz="2000" u="sng" dirty="0" smtClean="0"/>
              <a:t>Vento</a:t>
            </a:r>
            <a:r>
              <a:rPr lang="en-GB" sz="2000" dirty="0" smtClean="0"/>
              <a:t> bottom band</a:t>
            </a:r>
            <a:endParaRPr lang="en-GB" sz="2000" dirty="0" smtClean="0"/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Unless whiplash symptoms are expected to last for 16 months (i.e. are quite serious), or significant loss of earnings, a claim will be allocated to the small claims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Insurer will be legally </a:t>
            </a:r>
            <a:r>
              <a:rPr lang="en-GB" sz="2000" dirty="0" smtClean="0"/>
              <a:t>represented. Will Claimants pay for lawyers? Likely to wipe out damages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Arguments about liability, contributory negligence, mitigation of loss, betterment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Claims will not settle as much – effect on judiciary and HMCTS of LIPs</a:t>
            </a:r>
          </a:p>
        </p:txBody>
      </p:sp>
    </p:spTree>
    <p:extLst>
      <p:ext uri="{BB962C8B-B14F-4D97-AF65-F5344CB8AC3E}">
        <p14:creationId xmlns:p14="http://schemas.microsoft.com/office/powerpoint/2010/main" val="5279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4488" y="332656"/>
            <a:ext cx="2467023" cy="47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11424" y="1196752"/>
            <a:ext cx="104411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/>
              <a:t>The Effect (2)</a:t>
            </a:r>
            <a:endParaRPr lang="en-GB" sz="3200" b="1" dirty="0" smtClean="0"/>
          </a:p>
          <a:p>
            <a:pPr algn="ctr"/>
            <a:endParaRPr lang="en-GB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Claimants </a:t>
            </a:r>
            <a:r>
              <a:rPr lang="en-GB" sz="2000" dirty="0"/>
              <a:t>will have </a:t>
            </a:r>
            <a:r>
              <a:rPr lang="en-GB" sz="2000" dirty="0" smtClean="0"/>
              <a:t>to: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 dirty="0" smtClean="0"/>
              <a:t>Pay court fees upfront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 dirty="0" smtClean="0"/>
              <a:t>Obtain and pay for medical records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000" dirty="0" smtClean="0"/>
              <a:t>Identify</a:t>
            </a:r>
            <a:r>
              <a:rPr lang="en-GB" sz="2000" dirty="0"/>
              <a:t>, instruct and pay for medical </a:t>
            </a:r>
            <a:r>
              <a:rPr lang="en-GB" sz="2000" dirty="0" smtClean="0"/>
              <a:t>/ engineering experts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MOJ says there is much guidance available online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Civil </a:t>
            </a:r>
            <a:r>
              <a:rPr lang="en-GB" sz="2000" dirty="0"/>
              <a:t>Justice Council’s Guide is 30 </a:t>
            </a:r>
            <a:r>
              <a:rPr lang="en-GB" sz="2000" dirty="0" smtClean="0"/>
              <a:t>pages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The </a:t>
            </a:r>
            <a:r>
              <a:rPr lang="en-GB" sz="2000" dirty="0"/>
              <a:t>Bar Council’s Guide to Representing Yourself is 72 </a:t>
            </a:r>
            <a:r>
              <a:rPr lang="en-GB" sz="2000" dirty="0" smtClean="0"/>
              <a:t>pages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Those who do not speak English as a first language or have disabilities – physical or mental – will be disadvantaged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elderly and unemployed will not have loss of earnings claims, so will likely be on the small </a:t>
            </a:r>
            <a:r>
              <a:rPr lang="en-GB" sz="2000" smtClean="0"/>
              <a:t>claims track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968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OSC_backppt_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2362200" y="1196976"/>
            <a:ext cx="7519988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Thank you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  <a:latin typeface="H Avenir Heavy" pitchFamily="4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19730" y="1758524"/>
            <a:ext cx="6705600" cy="46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195263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Contact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195263" algn="l"/>
              </a:tabLs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195263" algn="l"/>
              </a:tabLst>
            </a:pPr>
            <a:r>
              <a:rPr lang="en-US" sz="1600" b="1" dirty="0">
                <a:solidFill>
                  <a:schemeClr val="bg1"/>
                </a:solidFill>
              </a:rPr>
              <a:t>London</a:t>
            </a:r>
          </a:p>
          <a:p>
            <a:pPr>
              <a:lnSpc>
                <a:spcPct val="90000"/>
              </a:lnSpc>
              <a:tabLst>
                <a:tab pos="1952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10 - 11 Bedford Row</a:t>
            </a:r>
          </a:p>
          <a:p>
            <a:pPr>
              <a:lnSpc>
                <a:spcPct val="90000"/>
              </a:lnSpc>
              <a:tabLst>
                <a:tab pos="1952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London  WC1R 4BU</a:t>
            </a:r>
          </a:p>
          <a:p>
            <a:pPr>
              <a:lnSpc>
                <a:spcPct val="90000"/>
              </a:lnSpc>
              <a:tabLst>
                <a:tab pos="1952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DX 1046 London / Chancery Lane</a:t>
            </a:r>
          </a:p>
          <a:p>
            <a:pPr>
              <a:lnSpc>
                <a:spcPct val="30000"/>
              </a:lnSpc>
              <a:tabLst>
                <a:tab pos="195263" algn="l"/>
              </a:tabLs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tabLst>
                <a:tab pos="1952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T	0</a:t>
            </a:r>
            <a:r>
              <a:rPr lang="en-US" sz="1600" dirty="0" smtClean="0">
                <a:solidFill>
                  <a:schemeClr val="bg1"/>
                </a:solidFill>
              </a:rPr>
              <a:t>20 </a:t>
            </a:r>
            <a:r>
              <a:rPr lang="en-US" sz="1600" dirty="0">
                <a:solidFill>
                  <a:schemeClr val="bg1"/>
                </a:solidFill>
              </a:rPr>
              <a:t>7269 0300    </a:t>
            </a:r>
          </a:p>
          <a:p>
            <a:pPr>
              <a:lnSpc>
                <a:spcPct val="90000"/>
              </a:lnSpc>
              <a:tabLst>
                <a:tab pos="195263" algn="l"/>
              </a:tabLs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tabLst>
                <a:tab pos="195263" algn="l"/>
              </a:tabLs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tabLst>
                <a:tab pos="195263" algn="l"/>
              </a:tabLst>
            </a:pPr>
            <a:r>
              <a:rPr lang="en-US" sz="1600" b="1" dirty="0">
                <a:solidFill>
                  <a:schemeClr val="bg1"/>
                </a:solidFill>
              </a:rPr>
              <a:t>Bristol</a:t>
            </a:r>
          </a:p>
          <a:p>
            <a:pPr>
              <a:lnSpc>
                <a:spcPct val="90000"/>
              </a:lnSpc>
              <a:tabLst>
                <a:tab pos="1952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3 Orchard Court, St </a:t>
            </a:r>
            <a:r>
              <a:rPr lang="en-US" sz="1600" dirty="0" err="1">
                <a:solidFill>
                  <a:schemeClr val="bg1"/>
                </a:solidFill>
              </a:rPr>
              <a:t>Augustines</a:t>
            </a:r>
            <a:r>
              <a:rPr lang="en-US" sz="1600" dirty="0">
                <a:solidFill>
                  <a:schemeClr val="bg1"/>
                </a:solidFill>
              </a:rPr>
              <a:t> Yard</a:t>
            </a:r>
          </a:p>
          <a:p>
            <a:pPr>
              <a:lnSpc>
                <a:spcPct val="90000"/>
              </a:lnSpc>
              <a:tabLst>
                <a:tab pos="1952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Bristol  BS1 5DP</a:t>
            </a:r>
          </a:p>
          <a:p>
            <a:pPr>
              <a:lnSpc>
                <a:spcPct val="90000"/>
              </a:lnSpc>
              <a:tabLst>
                <a:tab pos="1952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DX 78229 Bristol 1</a:t>
            </a:r>
          </a:p>
          <a:p>
            <a:pPr>
              <a:lnSpc>
                <a:spcPct val="30000"/>
              </a:lnSpc>
              <a:tabLst>
                <a:tab pos="195263" algn="l"/>
              </a:tabLs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tabLst>
                <a:tab pos="1952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T	</a:t>
            </a:r>
            <a:r>
              <a:rPr lang="en-US" sz="1600" dirty="0" smtClean="0">
                <a:solidFill>
                  <a:schemeClr val="bg1"/>
                </a:solidFill>
              </a:rPr>
              <a:t>0117 </a:t>
            </a:r>
            <a:r>
              <a:rPr lang="en-US" sz="1600" dirty="0">
                <a:solidFill>
                  <a:schemeClr val="bg1"/>
                </a:solidFill>
              </a:rPr>
              <a:t>930 5100    </a:t>
            </a:r>
          </a:p>
          <a:p>
            <a:pPr>
              <a:lnSpc>
                <a:spcPct val="90000"/>
              </a:lnSpc>
              <a:tabLst>
                <a:tab pos="195263" algn="l"/>
              </a:tabLs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tabLst>
                <a:tab pos="195263" algn="l"/>
              </a:tabLst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tabLst>
                <a:tab pos="1952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E	</a:t>
            </a:r>
            <a:r>
              <a:rPr lang="en-US" sz="1600" dirty="0" smtClean="0">
                <a:solidFill>
                  <a:schemeClr val="bg1"/>
                </a:solidFill>
              </a:rPr>
              <a:t> clerks@oldsquare.co.uk    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tabLst>
                <a:tab pos="1952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W	</a:t>
            </a:r>
            <a:r>
              <a:rPr lang="en-US" sz="1600" dirty="0" smtClean="0">
                <a:solidFill>
                  <a:schemeClr val="bg1"/>
                </a:solidFill>
              </a:rPr>
              <a:t> oldsquare.co.uk </a:t>
            </a:r>
          </a:p>
          <a:p>
            <a:pPr>
              <a:lnSpc>
                <a:spcPct val="90000"/>
              </a:lnSpc>
              <a:tabLst>
                <a:tab pos="195263" algn="l"/>
              </a:tabLst>
            </a:pPr>
            <a:r>
              <a:rPr lang="en-US" sz="1600" dirty="0" smtClean="0">
                <a:solidFill>
                  <a:schemeClr val="bg1"/>
                </a:solidFill>
              </a:rPr>
              <a:t>     @</a:t>
            </a:r>
            <a:r>
              <a:rPr lang="en-US" sz="1600" dirty="0" err="1" smtClean="0">
                <a:solidFill>
                  <a:schemeClr val="bg1"/>
                </a:solidFill>
              </a:rPr>
              <a:t>OldSqChambers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26" y="6093296"/>
            <a:ext cx="276622" cy="276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4488" y="332656"/>
            <a:ext cx="2467023" cy="47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11424" y="1196752"/>
            <a:ext cx="104411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/>
              <a:t>Background</a:t>
            </a:r>
            <a:endParaRPr lang="en-GB" sz="3200" b="1" dirty="0" smtClean="0"/>
          </a:p>
          <a:p>
            <a:pPr algn="ctr"/>
            <a:endParaRPr lang="en-GB" sz="32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General damages and special damages – the role of the Judicial College Guidelines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Three tracks in court proceedings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Small Claims Track: ≤£10,000 and PI general damages (PSLA) ≤</a:t>
            </a:r>
            <a:r>
              <a:rPr lang="en-GB" sz="2000" dirty="0"/>
              <a:t>£</a:t>
            </a:r>
            <a:r>
              <a:rPr lang="en-GB" sz="2000" dirty="0" smtClean="0"/>
              <a:t>1,000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Fast track: £10,001-£25,000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Multi-track: &gt;£25,000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£1,000 threshold has not risen since 1991: adjusting for inflation = £2,000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Limited costs recovery in small claims – £80/100 + VAT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RTA and EL/PL Portal (up to £25,000, liability admitted):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Settled before hearing: costs of £500 </a:t>
            </a:r>
            <a:r>
              <a:rPr lang="en-GB" sz="2000" dirty="0"/>
              <a:t>+ </a:t>
            </a:r>
            <a:r>
              <a:rPr lang="en-GB" sz="2000" dirty="0" smtClean="0"/>
              <a:t>VAT and medical report of £216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Determined at hearing: </a:t>
            </a:r>
            <a:r>
              <a:rPr lang="en-GB" sz="2000" dirty="0"/>
              <a:t>costs of </a:t>
            </a:r>
            <a:r>
              <a:rPr lang="en-GB" sz="2000" dirty="0" smtClean="0"/>
              <a:t>£1,000 + VAT, issue fee of £308 and medical report of £216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734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4488" y="332656"/>
            <a:ext cx="2467023" cy="47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11424" y="1196752"/>
            <a:ext cx="104411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/>
              <a:t>Court Fees</a:t>
            </a:r>
            <a:endParaRPr lang="en-GB" sz="3200" b="1" dirty="0" smtClean="0"/>
          </a:p>
          <a:p>
            <a:pPr algn="ctr"/>
            <a:endParaRPr lang="en-GB" sz="3200" b="1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Issue fee </a:t>
            </a:r>
            <a:r>
              <a:rPr lang="en-GB" sz="2000" dirty="0" smtClean="0">
                <a:sym typeface="Wingdings" panose="05000000000000000000" pitchFamily="2" charset="2"/>
              </a:rPr>
              <a:t>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Hearing fee £25 - £335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250" r="1233" b="190"/>
          <a:stretch/>
        </p:blipFill>
        <p:spPr>
          <a:xfrm>
            <a:off x="4079776" y="2197026"/>
            <a:ext cx="5589487" cy="46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4488" y="332656"/>
            <a:ext cx="2467023" cy="47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11424" y="1196752"/>
            <a:ext cx="104411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/>
              <a:t>Remission</a:t>
            </a:r>
            <a:endParaRPr lang="en-GB" sz="3200" b="1" dirty="0" smtClean="0"/>
          </a:p>
          <a:p>
            <a:pPr algn="ctr"/>
            <a:endParaRPr lang="en-GB" sz="3200" b="1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Remission scheme is limited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For any level remission, savings &lt;£</a:t>
            </a:r>
            <a:r>
              <a:rPr lang="en-GB" sz="2000" dirty="0"/>
              <a:t>3,000 </a:t>
            </a:r>
            <a:r>
              <a:rPr lang="en-GB" sz="2000" dirty="0" smtClean="0"/>
              <a:t>for £1,000 fee; &lt;£10,000 for £5,000 fee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Income </a:t>
            </a:r>
            <a:r>
              <a:rPr lang="en-GB" sz="2000" dirty="0"/>
              <a:t>&lt;£13,000 for full remission </a:t>
            </a: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Have to pay £5 for every £10 over the income threshold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Currently, solicitors’ firms lend Claimants money to pay issue and hearing fees, usually as part of a CFA arrangement in which the solicitors recover up to 25% of general damages and past special damages</a:t>
            </a:r>
          </a:p>
        </p:txBody>
      </p:sp>
    </p:spTree>
    <p:extLst>
      <p:ext uri="{BB962C8B-B14F-4D97-AF65-F5344CB8AC3E}">
        <p14:creationId xmlns:p14="http://schemas.microsoft.com/office/powerpoint/2010/main" val="14631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4488" y="332656"/>
            <a:ext cx="2467023" cy="47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11424" y="1196752"/>
            <a:ext cx="104411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/>
              <a:t>Whiplash Claims</a:t>
            </a:r>
            <a:endParaRPr lang="en-GB" sz="3200" b="1" dirty="0" smtClean="0"/>
          </a:p>
          <a:p>
            <a:pPr algn="ctr"/>
            <a:endParaRPr lang="en-GB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Government concerned about the high number and cost of whiplash claims: George Osborne in the November 2015 Autumn Statement pledged to raise the PSLA damages threshold to £5,000 and abolish damages for “minor” soft tissue injuries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RTAs are about 80% of all personal injury cases and vast majority of these involve soft tissue injuries to neck, back or both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Government says the number of claims has gone up while the number of reported collisions have gone down. Cold-calling by claims management companies?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Comparison with EU levels: greater than expected. According to World Bank, UK has 79% more vehicles per kilometre of road compared with the EU average, so more low-speed car collisions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707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4488" y="332656"/>
            <a:ext cx="2467023" cy="47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11424" y="1196752"/>
            <a:ext cx="104411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/>
              <a:t>The MOJ Consultation</a:t>
            </a:r>
            <a:endParaRPr lang="en-GB" sz="3200" b="1" dirty="0" smtClean="0"/>
          </a:p>
          <a:p>
            <a:pPr algn="ctr"/>
            <a:endParaRPr lang="en-GB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MOJ </a:t>
            </a:r>
            <a:r>
              <a:rPr lang="en-GB" sz="2000" dirty="0"/>
              <a:t>says motorists could expect savings of £40 per policy. </a:t>
            </a:r>
            <a:r>
              <a:rPr lang="en-GB" sz="2000" dirty="0" smtClean="0"/>
              <a:t>Assumes </a:t>
            </a:r>
            <a:r>
              <a:rPr lang="en-GB" sz="2000" dirty="0"/>
              <a:t>85% of insurance company savings being passed </a:t>
            </a:r>
            <a:r>
              <a:rPr lang="en-GB" sz="2000" dirty="0" smtClean="0"/>
              <a:t>on. Realistic?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No </a:t>
            </a:r>
            <a:r>
              <a:rPr lang="en-GB" sz="2000" dirty="0"/>
              <a:t>enforcement mechanism </a:t>
            </a:r>
            <a:endParaRPr lang="en-GB" sz="20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Savings </a:t>
            </a:r>
            <a:r>
              <a:rPr lang="en-GB" sz="2000" dirty="0"/>
              <a:t>from the </a:t>
            </a:r>
            <a:r>
              <a:rPr lang="en-GB" sz="2000" dirty="0" smtClean="0"/>
              <a:t>CFA reforms and </a:t>
            </a:r>
            <a:r>
              <a:rPr lang="en-GB" sz="2000" dirty="0"/>
              <a:t>increase in portal limit to £25,000 not passed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Consultation ran from November 2016 to </a:t>
            </a:r>
            <a:r>
              <a:rPr lang="en-GB" sz="2000" dirty="0" smtClean="0"/>
              <a:t>January 2017: “a consultation on measures to </a:t>
            </a:r>
            <a:r>
              <a:rPr lang="en-GB" sz="2000" dirty="0" err="1" smtClean="0"/>
              <a:t>disincentivise</a:t>
            </a:r>
            <a:r>
              <a:rPr lang="en-GB" sz="2000" dirty="0" smtClean="0"/>
              <a:t> minor soft tissue injury claims &amp; arrangements for personal injury claims in England and Wales”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Why </a:t>
            </a:r>
            <a:r>
              <a:rPr lang="en-GB" sz="2000" dirty="0" err="1" smtClean="0"/>
              <a:t>disincentivise</a:t>
            </a:r>
            <a:r>
              <a:rPr lang="en-GB" sz="2000" dirty="0" smtClean="0"/>
              <a:t> claims for minor soft tissue injury claims?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9719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4488" y="332656"/>
            <a:ext cx="2467023" cy="47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11424" y="1196752"/>
            <a:ext cx="104411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/>
              <a:t>The Outcome</a:t>
            </a:r>
            <a:endParaRPr lang="en-GB" sz="3200" b="1" dirty="0" smtClean="0"/>
          </a:p>
          <a:p>
            <a:pPr algn="ctr"/>
            <a:endParaRPr lang="en-GB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Outcome published in February </a:t>
            </a:r>
            <a:r>
              <a:rPr lang="en-GB" sz="2000" dirty="0" smtClean="0"/>
              <a:t>2017; implementation date is 1 October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PSLA damages limit for RTA claims now £5,000; for all other PI claims it is £2,000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Ban on offers to settle without medical evidence in RTA-related whiplash claims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RTA-related whiplash claims and minor psychological injuries, e.g. shock and travel anxiety now have a t</a:t>
            </a:r>
            <a:r>
              <a:rPr lang="en-GB" sz="2000" dirty="0" smtClean="0"/>
              <a:t>ariff system for injuries predicted to last for up to two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“the </a:t>
            </a:r>
            <a:r>
              <a:rPr lang="en-GB" sz="2000" dirty="0"/>
              <a:t>Government recognised that whilst the amount of compensation paid to claimants for low level claims is still too high, there may be a case that those with genuine injuries (albeit minor ones) should receive some compensation for </a:t>
            </a:r>
            <a:r>
              <a:rPr lang="en-GB" sz="2000" dirty="0" smtClean="0"/>
              <a:t>PSLA” – too high according to whom?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Discretion to increase/decrease tariff amounts by </a:t>
            </a:r>
            <a:r>
              <a:rPr lang="en-GB" sz="2000" dirty="0" smtClean="0"/>
              <a:t>up to 20% in “exceptional circumstances”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6982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4488" y="332656"/>
            <a:ext cx="2467023" cy="47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11424" y="1196752"/>
            <a:ext cx="10441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/>
              <a:t>The Whiplash Tariff</a:t>
            </a:r>
            <a:endParaRPr lang="en-GB" sz="3200" b="1" dirty="0" smtClean="0"/>
          </a:p>
          <a:p>
            <a:pPr algn="ctr"/>
            <a:endParaRPr lang="en-GB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938" y="2276872"/>
            <a:ext cx="923813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4488" y="332656"/>
            <a:ext cx="2467023" cy="47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11424" y="1196752"/>
            <a:ext cx="10441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/>
              <a:t>RTA PSLA Damages now in the Small Claims Track</a:t>
            </a:r>
            <a:endParaRPr lang="en-GB" sz="3200" b="1" dirty="0" smtClean="0"/>
          </a:p>
          <a:p>
            <a:pPr algn="ctr"/>
            <a:endParaRPr lang="en-GB" sz="3200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606719"/>
              </p:ext>
            </p:extLst>
          </p:nvPr>
        </p:nvGraphicFramePr>
        <p:xfrm>
          <a:off x="1703512" y="2273970"/>
          <a:ext cx="8856984" cy="411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6880"/>
                <a:gridCol w="6695881"/>
                <a:gridCol w="1324223"/>
              </a:tblGrid>
              <a:tr h="349240">
                <a:tc>
                  <a:txBody>
                    <a:bodyPr/>
                    <a:lstStyle/>
                    <a:p>
                      <a:r>
                        <a:rPr lang="en-GB" dirty="0" smtClean="0"/>
                        <a:t>6A(f)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Injuries leading</a:t>
                      </a:r>
                      <a:r>
                        <a:rPr lang="en-GB" baseline="0" dirty="0" smtClean="0"/>
                        <a:t> to collapsed lungs from which a full and uncomplicated recovery is made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£1,920 to £4,660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6A(g)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Fractures of ribs or soft</a:t>
                      </a:r>
                      <a:r>
                        <a:rPr lang="en-GB" baseline="0" dirty="0" smtClean="0"/>
                        <a:t> tissue injury causing serious pain and disability over a period of weeks only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 to £3,460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7I(q)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Loss of part of the little finger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£3,460 to £5,130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9A(c)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Nose:</a:t>
                      </a:r>
                      <a:r>
                        <a:rPr lang="en-GB" baseline="0" dirty="0" smtClean="0"/>
                        <a:t> fractures including displaced fracture with recovery only after surgery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£3,460 to £4,470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9A(d)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Cheekbone: fracture including where some reconstruction</a:t>
                      </a:r>
                      <a:r>
                        <a:rPr lang="en-GB" baseline="0" dirty="0" smtClean="0"/>
                        <a:t> surgery is necessary but there is complete recovery with no or only minimal cosmetic effects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£3,810 to £5,660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9A(f)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Loss</a:t>
                      </a:r>
                      <a:r>
                        <a:rPr lang="en-GB" baseline="0" dirty="0" smtClean="0"/>
                        <a:t> of or serious damage to one front tooth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£1,930 to £3,460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3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985</Words>
  <Application>Microsoft Office PowerPoint</Application>
  <PresentationFormat>Widescreen</PresentationFormat>
  <Paragraphs>147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H Avenir Heavy</vt:lpstr>
      <vt:lpstr>Wingdings</vt:lpstr>
      <vt:lpstr>Office Theme</vt:lpstr>
      <vt:lpstr>  BARRIERS TO JUSTICE IN PERSONAL INJURY CLAIMS Adam Ross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natashak</dc:creator>
  <cp:lastModifiedBy>Adam Ross</cp:lastModifiedBy>
  <cp:revision>151</cp:revision>
  <cp:lastPrinted>2017-11-27T15:24:01Z</cp:lastPrinted>
  <dcterms:created xsi:type="dcterms:W3CDTF">2012-02-08T13:06:59Z</dcterms:created>
  <dcterms:modified xsi:type="dcterms:W3CDTF">2017-11-27T15:52:13Z</dcterms:modified>
</cp:coreProperties>
</file>